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FF9F0FAA-C880-4455-AAA4-8A9A0A084AB4}"/>
    <pc:docChg chg="undo custSel modSld">
      <pc:chgData name="Jankees den Otter" userId="45164e2d-bd72-4cb9-860e-913f35c6e7ee" providerId="ADAL" clId="{FF9F0FAA-C880-4455-AAA4-8A9A0A084AB4}" dt="2022-09-09T07:29:16.420" v="12" actId="14100"/>
      <pc:docMkLst>
        <pc:docMk/>
      </pc:docMkLst>
      <pc:sldChg chg="modSp mod">
        <pc:chgData name="Jankees den Otter" userId="45164e2d-bd72-4cb9-860e-913f35c6e7ee" providerId="ADAL" clId="{FF9F0FAA-C880-4455-AAA4-8A9A0A084AB4}" dt="2022-09-09T07:29:16.420" v="12" actId="14100"/>
        <pc:sldMkLst>
          <pc:docMk/>
          <pc:sldMk cId="490673075" sldId="257"/>
        </pc:sldMkLst>
        <pc:spChg chg="mod">
          <ac:chgData name="Jankees den Otter" userId="45164e2d-bd72-4cb9-860e-913f35c6e7ee" providerId="ADAL" clId="{FF9F0FAA-C880-4455-AAA4-8A9A0A084AB4}" dt="2022-09-09T07:29:07.708" v="11" actId="14100"/>
          <ac:spMkLst>
            <pc:docMk/>
            <pc:sldMk cId="490673075" sldId="257"/>
            <ac:spMk id="2" creationId="{00000000-0000-0000-0000-000000000000}"/>
          </ac:spMkLst>
        </pc:spChg>
        <pc:spChg chg="mod">
          <ac:chgData name="Jankees den Otter" userId="45164e2d-bd72-4cb9-860e-913f35c6e7ee" providerId="ADAL" clId="{FF9F0FAA-C880-4455-AAA4-8A9A0A084AB4}" dt="2022-09-09T07:29:16.420" v="12" actId="14100"/>
          <ac:spMkLst>
            <pc:docMk/>
            <pc:sldMk cId="490673075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2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651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92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15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12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364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9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7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15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2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8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0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5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9218-39DB-AA48-9ABC-F0BB7B07C001}" type="datetimeFigureOut">
              <a:rPr lang="nl-NL" smtClean="0"/>
              <a:t>9-9-2022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5CC9F-D77F-4343-BAD7-15CB4951D4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342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0320" y="2733709"/>
            <a:ext cx="10828507" cy="1373070"/>
          </a:xfrm>
        </p:spPr>
        <p:txBody>
          <a:bodyPr/>
          <a:lstStyle/>
          <a:p>
            <a:pPr algn="ctr"/>
            <a:r>
              <a:rPr lang="nl-NL" b="1" dirty="0"/>
              <a:t>1.2 SAMENLEVING EN POLITIEK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9711453" cy="1117687"/>
          </a:xfrm>
        </p:spPr>
        <p:txBody>
          <a:bodyPr/>
          <a:lstStyle/>
          <a:p>
            <a:pPr algn="ctr"/>
            <a:r>
              <a:rPr lang="nl-NL" b="1" dirty="0"/>
              <a:t>HOOFDSTUK 1</a:t>
            </a:r>
          </a:p>
          <a:p>
            <a:pPr algn="ctr"/>
            <a:r>
              <a:rPr lang="nl-NL" b="1" dirty="0"/>
              <a:t>NEDERLAND VAN 1848 TOT 1914</a:t>
            </a:r>
          </a:p>
        </p:txBody>
      </p:sp>
    </p:spTree>
    <p:extLst>
      <p:ext uri="{BB962C8B-B14F-4D97-AF65-F5344CB8AC3E}">
        <p14:creationId xmlns:p14="http://schemas.microsoft.com/office/powerpoint/2010/main" val="49067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FEMINISME EN ALETTA JACOBS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Feminisme is het streven naar gelijke rechten t.a.v. mannen</a:t>
            </a:r>
          </a:p>
          <a:p>
            <a:r>
              <a:rPr lang="nl-NL" b="1" dirty="0">
                <a:solidFill>
                  <a:schemeClr val="bg1"/>
                </a:solidFill>
              </a:rPr>
              <a:t>Belangrijkste feministische eis is </a:t>
            </a:r>
            <a:r>
              <a:rPr lang="nl-NL" b="1" dirty="0"/>
              <a:t>algemeen vrouwenkiesrecht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1894 oprichting Vereniging voor Vrouwenkiesrecht (</a:t>
            </a:r>
            <a:r>
              <a:rPr lang="nl-NL" b="1" dirty="0"/>
              <a:t>VVVK</a:t>
            </a:r>
            <a:r>
              <a:rPr lang="nl-NL" b="1" dirty="0">
                <a:solidFill>
                  <a:schemeClr val="bg1"/>
                </a:solidFill>
              </a:rPr>
              <a:t>)</a:t>
            </a:r>
          </a:p>
          <a:p>
            <a:r>
              <a:rPr lang="nl-NL" dirty="0">
                <a:solidFill>
                  <a:schemeClr val="bg1"/>
                </a:solidFill>
              </a:rPr>
              <a:t>Voorzitter VVVK is </a:t>
            </a:r>
            <a:r>
              <a:rPr lang="nl-NL" b="1" dirty="0"/>
              <a:t>Aletta Jacobs</a:t>
            </a:r>
            <a:r>
              <a:rPr lang="nl-NL" dirty="0">
                <a:solidFill>
                  <a:schemeClr val="bg1"/>
                </a:solidFill>
              </a:rPr>
              <a:t>, zij is het 			                 eerste meisje/vrouw:</a:t>
            </a:r>
          </a:p>
          <a:p>
            <a:r>
              <a:rPr lang="nl-NL" dirty="0">
                <a:solidFill>
                  <a:schemeClr val="bg1"/>
                </a:solidFill>
              </a:rPr>
              <a:t>Op de Hogere Burgerschool 						             (hbs, voorloper van vwo)</a:t>
            </a:r>
          </a:p>
          <a:p>
            <a:r>
              <a:rPr lang="nl-NL" dirty="0">
                <a:solidFill>
                  <a:schemeClr val="bg1"/>
                </a:solidFill>
              </a:rPr>
              <a:t>Op de universiteit</a:t>
            </a:r>
          </a:p>
          <a:p>
            <a:r>
              <a:rPr lang="nl-NL" dirty="0">
                <a:solidFill>
                  <a:schemeClr val="bg1"/>
                </a:solidFill>
              </a:rPr>
              <a:t>Die arts wordt in Nederland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50" y="3796862"/>
            <a:ext cx="3675117" cy="27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FEMINISME: SUCCES EN ONDER DRUKKING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1" y="2022695"/>
            <a:ext cx="10294182" cy="4848224"/>
          </a:xfrm>
        </p:spPr>
        <p:txBody>
          <a:bodyPr>
            <a:normAutofit fontScale="77500" lnSpcReduction="20000"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Successen van het feminisme voor 1914:</a:t>
            </a:r>
          </a:p>
          <a:p>
            <a:r>
              <a:rPr lang="nl-NL" sz="3200" dirty="0">
                <a:solidFill>
                  <a:schemeClr val="bg1"/>
                </a:solidFill>
              </a:rPr>
              <a:t>VVVK groeit snel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Moeders krijgen een deel van het ouderlijk gezag</a:t>
            </a:r>
          </a:p>
          <a:p>
            <a:r>
              <a:rPr lang="nl-NL" sz="3200" dirty="0">
                <a:solidFill>
                  <a:schemeClr val="bg1"/>
                </a:solidFill>
              </a:rPr>
              <a:t>Steeds meer meisjes naar de lagere school, hbs en universiteit</a:t>
            </a:r>
          </a:p>
          <a:p>
            <a:r>
              <a:rPr lang="nl-NL" sz="3200" dirty="0">
                <a:solidFill>
                  <a:schemeClr val="bg1"/>
                </a:solidFill>
              </a:rPr>
              <a:t>Steeds meer (vaak ongehuwde) vrouwen werken in het onderwijs de gezondheidszorg en op kantoor</a:t>
            </a:r>
          </a:p>
          <a:p>
            <a:r>
              <a:rPr lang="nl-NL" sz="3200" dirty="0">
                <a:solidFill>
                  <a:schemeClr val="bg1"/>
                </a:solidFill>
              </a:rPr>
              <a:t>Gehuwde vrouwen namen ontslag of werden ontslagen; ‘ zij hoorden voor man en kinderen te zorgen’ was de mening van de maatschappij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nl-NL" sz="3200" dirty="0">
                <a:solidFill>
                  <a:schemeClr val="bg1"/>
                </a:solidFill>
              </a:rPr>
              <a:t>De </a:t>
            </a:r>
            <a:r>
              <a:rPr lang="nl-NL" sz="3200" b="1" dirty="0"/>
              <a:t>Vrije Vrouwenvereniging </a:t>
            </a:r>
            <a:r>
              <a:rPr lang="nl-NL" sz="3200" dirty="0">
                <a:solidFill>
                  <a:schemeClr val="bg1"/>
                </a:solidFill>
              </a:rPr>
              <a:t>verzet zich tegen deze ongelijkheid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59" y="1538891"/>
            <a:ext cx="2828341" cy="24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VRIJE VROUWENVERENIGING EN WILHELMINA DRUCKER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/>
          <a:lstStyle/>
          <a:p>
            <a:r>
              <a:rPr lang="nl-NL" b="1" dirty="0"/>
              <a:t>Wilhelmina </a:t>
            </a:r>
            <a:r>
              <a:rPr lang="nl-NL" b="1" dirty="0" err="1"/>
              <a:t>Drucker</a:t>
            </a:r>
            <a:r>
              <a:rPr lang="nl-NL" b="1" dirty="0"/>
              <a:t> </a:t>
            </a:r>
            <a:r>
              <a:rPr lang="nl-NL" dirty="0">
                <a:solidFill>
                  <a:schemeClr val="bg1"/>
                </a:solidFill>
              </a:rPr>
              <a:t>is de meest radicale feministe in de 	    </a:t>
            </a:r>
            <a:r>
              <a:rPr lang="nl-NL" b="1" dirty="0">
                <a:solidFill>
                  <a:schemeClr val="bg1"/>
                </a:solidFill>
              </a:rPr>
              <a:t>Eerste </a:t>
            </a:r>
            <a:r>
              <a:rPr lang="nl-NL" b="1" dirty="0"/>
              <a:t>Feministische Golf (1880 – 1919)</a:t>
            </a:r>
          </a:p>
          <a:p>
            <a:r>
              <a:rPr lang="nl-NL" dirty="0">
                <a:solidFill>
                  <a:schemeClr val="bg1"/>
                </a:solidFill>
              </a:rPr>
              <a:t>Zij is voor volkomen gelijkheid tussen vrouw en man</a:t>
            </a:r>
          </a:p>
          <a:p>
            <a:r>
              <a:rPr lang="nl-NL" dirty="0">
                <a:solidFill>
                  <a:schemeClr val="bg1"/>
                </a:solidFill>
              </a:rPr>
              <a:t>Zij heeft weinig succes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actiegroep Dolle Mina uit de Tweede Feministische Golf is naar haar vernoemd</a:t>
            </a:r>
          </a:p>
          <a:p>
            <a:r>
              <a:rPr lang="nl-NL" b="1" dirty="0"/>
              <a:t>De Eerste Feministische Golf eindigt in 1919 met de invoering van het algemeen kiesrecht voor vrouwen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185" y="1105788"/>
            <a:ext cx="2448911" cy="35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INDUSTRIALISATIE IN NEDERLAND</a:t>
            </a:r>
            <a:br>
              <a:rPr lang="nl-NL" b="1" dirty="0"/>
            </a:br>
            <a:r>
              <a:rPr lang="nl-NL" b="1" dirty="0"/>
              <a:t>1850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36872"/>
            <a:ext cx="12191999" cy="4521127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Industrialisatie begint ± 1850 en dan: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Groeit het aantal fabrieken snel</a:t>
            </a:r>
          </a:p>
          <a:p>
            <a:r>
              <a:rPr lang="nl-NL" dirty="0"/>
              <a:t>Groeit het spoorwegennet snel</a:t>
            </a:r>
          </a:p>
          <a:p>
            <a:r>
              <a:rPr lang="nl-NL" dirty="0"/>
              <a:t>Groeien de havens van Rotterdam en Amsterdam</a:t>
            </a:r>
          </a:p>
          <a:p>
            <a:r>
              <a:rPr lang="nl-NL" dirty="0"/>
              <a:t>Groeit de macht in Nederlands-Indië door het Modern Imperialisme</a:t>
            </a:r>
          </a:p>
          <a:p>
            <a:r>
              <a:rPr lang="nl-NL" dirty="0"/>
              <a:t>Gaan </a:t>
            </a:r>
            <a:r>
              <a:rPr lang="nl-NL" b="1" dirty="0"/>
              <a:t>grondstoffen uit N-I naar de Nederlandse havens</a:t>
            </a:r>
          </a:p>
          <a:p>
            <a:r>
              <a:rPr lang="nl-NL" dirty="0"/>
              <a:t>Gaan producten uit NL naar de afzetmarkt Nederlands-Indië</a:t>
            </a:r>
          </a:p>
          <a:p>
            <a:r>
              <a:rPr lang="nl-NL" b="1" dirty="0"/>
              <a:t>Verstedelijking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90" y="1690688"/>
            <a:ext cx="3657600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3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6E57A-1F22-B531-CD33-6D8739E6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MODERN IMPERIALISME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D416E-D7A7-A4BD-7D39-0BE240E9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57400"/>
            <a:ext cx="12125324" cy="480059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De </a:t>
            </a:r>
            <a:r>
              <a:rPr lang="nl-NL" b="1" dirty="0"/>
              <a:t>industrialisatie</a:t>
            </a:r>
            <a:r>
              <a:rPr lang="nl-NL" dirty="0">
                <a:solidFill>
                  <a:schemeClr val="bg1"/>
                </a:solidFill>
              </a:rPr>
              <a:t> vindt plaats in West-Europa en de V.S</a:t>
            </a:r>
          </a:p>
          <a:p>
            <a:r>
              <a:rPr lang="nl-NL" dirty="0">
                <a:solidFill>
                  <a:schemeClr val="bg1"/>
                </a:solidFill>
              </a:rPr>
              <a:t>Vooral de landen in West-Europa zijn op zoek naar nieuwe gebieden in Afrika en </a:t>
            </a:r>
            <a:r>
              <a:rPr lang="nl-NL" dirty="0" err="1">
                <a:solidFill>
                  <a:schemeClr val="bg1"/>
                </a:solidFill>
              </a:rPr>
              <a:t>Azie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Nederland breidt haar bestuur uit in </a:t>
            </a:r>
            <a:r>
              <a:rPr lang="nl-NL" b="1" dirty="0" err="1"/>
              <a:t>Nederlands-Indie</a:t>
            </a:r>
            <a:r>
              <a:rPr lang="nl-NL" dirty="0">
                <a:solidFill>
                  <a:schemeClr val="bg1"/>
                </a:solidFill>
              </a:rPr>
              <a:t> naar alle gebieden daar</a:t>
            </a:r>
          </a:p>
          <a:p>
            <a:r>
              <a:rPr lang="nl-NL" dirty="0">
                <a:solidFill>
                  <a:schemeClr val="bg1"/>
                </a:solidFill>
              </a:rPr>
              <a:t>Deze nieuwe golf van kolonialisme heet </a:t>
            </a:r>
            <a:r>
              <a:rPr lang="nl-NL" b="1" dirty="0"/>
              <a:t>Modern Imperialisme</a:t>
            </a:r>
          </a:p>
          <a:p>
            <a:endParaRPr lang="nl-NL" b="1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De oorzaken van het Modern Imperialisme zijn:</a:t>
            </a:r>
          </a:p>
          <a:p>
            <a:r>
              <a:rPr lang="nl-NL" dirty="0">
                <a:solidFill>
                  <a:schemeClr val="bg1"/>
                </a:solidFill>
              </a:rPr>
              <a:t>De noodzaak </a:t>
            </a:r>
            <a:r>
              <a:rPr lang="nl-NL" dirty="0"/>
              <a:t>van </a:t>
            </a:r>
            <a:r>
              <a:rPr lang="nl-NL" b="1" dirty="0"/>
              <a:t>goedkope grondstoffen </a:t>
            </a:r>
            <a:r>
              <a:rPr lang="nl-NL" dirty="0">
                <a:solidFill>
                  <a:schemeClr val="bg1"/>
                </a:solidFill>
              </a:rPr>
              <a:t>door de </a:t>
            </a:r>
            <a:r>
              <a:rPr lang="nl-NL" dirty="0" err="1">
                <a:solidFill>
                  <a:schemeClr val="bg1"/>
                </a:solidFill>
              </a:rPr>
              <a:t>Industriele</a:t>
            </a:r>
            <a:r>
              <a:rPr lang="nl-NL" dirty="0">
                <a:solidFill>
                  <a:schemeClr val="bg1"/>
                </a:solidFill>
              </a:rPr>
              <a:t> Revolutie</a:t>
            </a:r>
          </a:p>
          <a:p>
            <a:r>
              <a:rPr lang="nl-NL" dirty="0">
                <a:solidFill>
                  <a:schemeClr val="bg1"/>
                </a:solidFill>
              </a:rPr>
              <a:t>De noodzaak </a:t>
            </a:r>
            <a:r>
              <a:rPr lang="nl-NL" dirty="0"/>
              <a:t>van </a:t>
            </a:r>
            <a:r>
              <a:rPr lang="nl-NL" b="1" dirty="0"/>
              <a:t>nieuwe afzetmarkten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door de </a:t>
            </a:r>
            <a:r>
              <a:rPr lang="nl-NL" dirty="0" err="1">
                <a:solidFill>
                  <a:schemeClr val="bg1"/>
                </a:solidFill>
              </a:rPr>
              <a:t>Industroiele</a:t>
            </a:r>
            <a:r>
              <a:rPr lang="nl-NL" dirty="0">
                <a:solidFill>
                  <a:schemeClr val="bg1"/>
                </a:solidFill>
              </a:rPr>
              <a:t> Revolutie</a:t>
            </a:r>
          </a:p>
          <a:p>
            <a:r>
              <a:rPr lang="nl-NL" b="1" dirty="0"/>
              <a:t>Nationalisme</a:t>
            </a:r>
          </a:p>
        </p:txBody>
      </p:sp>
    </p:spTree>
    <p:extLst>
      <p:ext uri="{BB962C8B-B14F-4D97-AF65-F5344CB8AC3E}">
        <p14:creationId xmlns:p14="http://schemas.microsoft.com/office/powerpoint/2010/main" val="245115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SOCIALE KWESTIE</a:t>
            </a:r>
            <a:br>
              <a:rPr lang="nl-NL" b="1" dirty="0"/>
            </a:br>
            <a:r>
              <a:rPr lang="nl-NL" b="1" dirty="0"/>
              <a:t>1870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bg1"/>
                </a:solidFill>
              </a:rPr>
              <a:t>Gevolgen van deze industrialisatie zijn grote 		             sociaaleconomische veranderingen: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Minder werk op het platteland</a:t>
            </a:r>
          </a:p>
          <a:p>
            <a:r>
              <a:rPr lang="nl-NL" dirty="0">
                <a:solidFill>
                  <a:schemeClr val="bg1"/>
                </a:solidFill>
              </a:rPr>
              <a:t>Meer werk in fabrieken</a:t>
            </a:r>
          </a:p>
          <a:p>
            <a:r>
              <a:rPr lang="nl-NL" dirty="0"/>
              <a:t>Verstedelijking</a:t>
            </a:r>
          </a:p>
          <a:p>
            <a:r>
              <a:rPr lang="nl-NL" dirty="0"/>
              <a:t>Slechte woon- en werkomstandigheden in de 		           groeiende steden =</a:t>
            </a:r>
          </a:p>
          <a:p>
            <a:r>
              <a:rPr lang="nl-NL" b="1" dirty="0"/>
              <a:t>Sociale Kwestie </a:t>
            </a:r>
            <a:r>
              <a:rPr lang="nl-NL" b="1" dirty="0">
                <a:solidFill>
                  <a:schemeClr val="bg1"/>
                </a:solidFill>
              </a:rPr>
              <a:t>= </a:t>
            </a:r>
            <a:r>
              <a:rPr lang="nl-NL" dirty="0">
                <a:solidFill>
                  <a:schemeClr val="bg1"/>
                </a:solidFill>
              </a:rPr>
              <a:t>belangrijk politiek onderwerp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66" y="2028497"/>
            <a:ext cx="4330180" cy="37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SOCIALISME EN VAKBONDEN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58217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Arbeiders met hetzelfde beroep 						    richten </a:t>
            </a:r>
            <a:r>
              <a:rPr lang="nl-NL" b="1" dirty="0"/>
              <a:t>vakbonden</a:t>
            </a:r>
            <a:r>
              <a:rPr lang="nl-NL" dirty="0"/>
              <a:t> </a:t>
            </a:r>
            <a:r>
              <a:rPr lang="nl-NL" dirty="0">
                <a:solidFill>
                  <a:schemeClr val="bg1"/>
                </a:solidFill>
              </a:rPr>
              <a:t>op</a:t>
            </a:r>
          </a:p>
          <a:p>
            <a:r>
              <a:rPr lang="nl-NL" dirty="0">
                <a:solidFill>
                  <a:schemeClr val="bg1"/>
                </a:solidFill>
              </a:rPr>
              <a:t>Doel = betere arbeidsvoorwaarden</a:t>
            </a:r>
          </a:p>
          <a:p>
            <a:r>
              <a:rPr lang="nl-NL" dirty="0">
                <a:solidFill>
                  <a:schemeClr val="bg1"/>
                </a:solidFill>
              </a:rPr>
              <a:t>Middel = staken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Arbeiders zien ook de politiek als middel om hun situatie te verbeteren</a:t>
            </a:r>
          </a:p>
          <a:p>
            <a:r>
              <a:rPr lang="nl-NL" dirty="0">
                <a:solidFill>
                  <a:schemeClr val="bg1"/>
                </a:solidFill>
              </a:rPr>
              <a:t>Politieke stroming = </a:t>
            </a:r>
            <a:r>
              <a:rPr lang="nl-NL" dirty="0"/>
              <a:t>socialisme</a:t>
            </a:r>
          </a:p>
          <a:p>
            <a:r>
              <a:rPr lang="nl-NL" dirty="0">
                <a:solidFill>
                  <a:schemeClr val="bg1"/>
                </a:solidFill>
              </a:rPr>
              <a:t>Doel = sociaaleconomische gelijkheid</a:t>
            </a:r>
          </a:p>
          <a:p>
            <a:r>
              <a:rPr lang="nl-NL" dirty="0">
                <a:solidFill>
                  <a:schemeClr val="bg1"/>
                </a:solidFill>
              </a:rPr>
              <a:t>Middel = eerst revolutie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communisme</a:t>
            </a:r>
            <a:r>
              <a:rPr lang="nl-NL" b="1" dirty="0">
                <a:solidFill>
                  <a:schemeClr val="bg1"/>
                </a:solidFill>
              </a:rPr>
              <a:t>)</a:t>
            </a:r>
            <a:r>
              <a:rPr lang="nl-NL" dirty="0">
                <a:solidFill>
                  <a:schemeClr val="bg1"/>
                </a:solidFill>
              </a:rPr>
              <a:t>, later ook democratie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sociaaldemocratie</a:t>
            </a:r>
            <a:r>
              <a:rPr lang="nl-NL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19" y="1979702"/>
            <a:ext cx="4508939" cy="25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SOCIAALDEMOCRATEN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Sociaaldemocraten zien de parlementaire democratie in NL als het middel om het lot van arbeiders te verbeteren</a:t>
            </a:r>
          </a:p>
          <a:p>
            <a:r>
              <a:rPr lang="nl-NL" dirty="0">
                <a:solidFill>
                  <a:schemeClr val="bg1"/>
                </a:solidFill>
              </a:rPr>
              <a:t>Situatie van arbeiders mag ook in kleine stapjes verbeteren via wetten</a:t>
            </a:r>
          </a:p>
          <a:p>
            <a:r>
              <a:rPr lang="nl-NL" b="1" dirty="0">
                <a:solidFill>
                  <a:schemeClr val="bg1"/>
                </a:solidFill>
              </a:rPr>
              <a:t>In 1894 wordt de </a:t>
            </a:r>
            <a:r>
              <a:rPr lang="nl-NL" b="1" dirty="0" err="1"/>
              <a:t>Sociaal-Democratische</a:t>
            </a:r>
            <a:r>
              <a:rPr lang="nl-NL" b="1" dirty="0"/>
              <a:t> Arbeiderspartij </a:t>
            </a:r>
            <a:r>
              <a:rPr lang="nl-NL" b="1" dirty="0">
                <a:solidFill>
                  <a:schemeClr val="bg1"/>
                </a:solidFill>
              </a:rPr>
              <a:t>(</a:t>
            </a:r>
            <a:r>
              <a:rPr lang="nl-NL" b="1" dirty="0"/>
              <a:t>S.D.A.P.) </a:t>
            </a:r>
            <a:r>
              <a:rPr lang="nl-NL" b="1" dirty="0">
                <a:solidFill>
                  <a:schemeClr val="bg1"/>
                </a:solidFill>
              </a:rPr>
              <a:t>opgericht</a:t>
            </a:r>
          </a:p>
          <a:p>
            <a:r>
              <a:rPr lang="nl-NL" dirty="0">
                <a:solidFill>
                  <a:schemeClr val="bg1"/>
                </a:solidFill>
              </a:rPr>
              <a:t>De leider is </a:t>
            </a:r>
            <a:r>
              <a:rPr lang="nl-NL" b="1" dirty="0"/>
              <a:t>Pieter Jelles Troelstra</a:t>
            </a:r>
          </a:p>
          <a:p>
            <a:r>
              <a:rPr lang="nl-NL" b="1" dirty="0">
                <a:solidFill>
                  <a:schemeClr val="bg1"/>
                </a:solidFill>
              </a:rPr>
              <a:t>Doel is </a:t>
            </a:r>
            <a:r>
              <a:rPr lang="nl-NL" b="1" dirty="0"/>
              <a:t>algemeen mannenkiesrecht</a:t>
            </a:r>
          </a:p>
          <a:p>
            <a:r>
              <a:rPr lang="nl-NL" dirty="0">
                <a:solidFill>
                  <a:schemeClr val="bg1"/>
                </a:solidFill>
              </a:rPr>
              <a:t>SDAP groeit door caoutchouc-art.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6" y="4183117"/>
            <a:ext cx="5517931" cy="23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LIEFDADIGHEID EN ARMENZORG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07476"/>
            <a:ext cx="10515600" cy="4850523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Tot 1848 zijn armen afhankelijk van de </a:t>
            </a:r>
            <a:r>
              <a:rPr lang="nl-NL" b="1" dirty="0"/>
              <a:t>liefdadigheid</a:t>
            </a:r>
            <a:r>
              <a:rPr lang="nl-NL" dirty="0">
                <a:solidFill>
                  <a:schemeClr val="bg1"/>
                </a:solidFill>
              </a:rPr>
              <a:t> van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De kerk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Rijke burgerij</a:t>
            </a:r>
          </a:p>
          <a:p>
            <a:r>
              <a:rPr lang="nl-NL" b="1" dirty="0"/>
              <a:t>Socialisten vinden armenzorg een taak van de overheid; overheid moet zorgen voor gelijkheid</a:t>
            </a:r>
          </a:p>
          <a:p>
            <a:r>
              <a:rPr lang="nl-NL" b="1" dirty="0"/>
              <a:t>Liberalen vinden armenzorg geen taak van de overheid; overheidsbemoeienis gaat ten koste van de vrijheid</a:t>
            </a:r>
          </a:p>
          <a:p>
            <a:r>
              <a:rPr lang="nl-NL" b="1" dirty="0">
                <a:solidFill>
                  <a:schemeClr val="bg1"/>
                </a:solidFill>
              </a:rPr>
              <a:t>Na 1848 wordt </a:t>
            </a:r>
            <a:r>
              <a:rPr lang="nl-NL" b="1" dirty="0"/>
              <a:t>de armenzorg, een gunst </a:t>
            </a:r>
            <a:r>
              <a:rPr lang="nl-NL" b="1" dirty="0">
                <a:solidFill>
                  <a:schemeClr val="bg1"/>
                </a:solidFill>
              </a:rPr>
              <a:t>langzaam vervangen door </a:t>
            </a:r>
            <a:r>
              <a:rPr lang="nl-NL" b="1" dirty="0"/>
              <a:t>sociale wetgeving, een recht</a:t>
            </a:r>
            <a:r>
              <a:rPr lang="nl-NL" b="1" dirty="0">
                <a:solidFill>
                  <a:schemeClr val="bg1"/>
                </a:solidFill>
              </a:rPr>
              <a:t>; armen zijn niet meer afhankelijk van vrijwillige liefdadigheid</a:t>
            </a:r>
          </a:p>
          <a:p>
            <a:r>
              <a:rPr lang="nl-NL" dirty="0">
                <a:solidFill>
                  <a:schemeClr val="bg1"/>
                </a:solidFill>
              </a:rPr>
              <a:t>Een deel van de liberalen o.l.v. Thorbecke begint met sociale wetgeving om armen te helpen</a:t>
            </a:r>
          </a:p>
          <a:p>
            <a:r>
              <a:rPr lang="nl-NL" dirty="0">
                <a:solidFill>
                  <a:schemeClr val="bg1"/>
                </a:solidFill>
              </a:rPr>
              <a:t>Conservatieven zijn tegen sociale wetgeving</a:t>
            </a:r>
          </a:p>
        </p:txBody>
      </p:sp>
    </p:spTree>
    <p:extLst>
      <p:ext uri="{BB962C8B-B14F-4D97-AF65-F5344CB8AC3E}">
        <p14:creationId xmlns:p14="http://schemas.microsoft.com/office/powerpoint/2010/main" val="19690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SOCIALE WETGEVING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36873"/>
            <a:ext cx="12125325" cy="3599316"/>
          </a:xfrm>
        </p:spPr>
        <p:txBody>
          <a:bodyPr>
            <a:normAutofit/>
          </a:bodyPr>
          <a:lstStyle/>
          <a:p>
            <a:r>
              <a:rPr lang="nl-NL" b="1" dirty="0"/>
              <a:t>1854		Armenwet</a:t>
            </a:r>
            <a:r>
              <a:rPr lang="nl-NL" dirty="0">
                <a:solidFill>
                  <a:schemeClr val="bg1"/>
                </a:solidFill>
              </a:rPr>
              <a:t>: armen die niet door de kerk worden 						geholpen, krijgen steun van de gemeente</a:t>
            </a:r>
          </a:p>
          <a:p>
            <a:r>
              <a:rPr lang="nl-NL" b="1" dirty="0"/>
              <a:t>1874		Kinderwetje van Van Houten</a:t>
            </a:r>
            <a:r>
              <a:rPr lang="nl-NL" dirty="0">
                <a:solidFill>
                  <a:schemeClr val="bg1"/>
                </a:solidFill>
              </a:rPr>
              <a:t>: verbod op 							</a:t>
            </a:r>
            <a:r>
              <a:rPr lang="nl-NL" dirty="0"/>
              <a:t>kinderarbeid</a:t>
            </a:r>
            <a:r>
              <a:rPr lang="nl-NL" dirty="0">
                <a:solidFill>
                  <a:schemeClr val="bg1"/>
                </a:solidFill>
              </a:rPr>
              <a:t> in fabrieken en werkplaatsen</a:t>
            </a:r>
          </a:p>
          <a:p>
            <a:r>
              <a:rPr lang="nl-NL" b="1" dirty="0"/>
              <a:t>± 1900		Ongevallenwet</a:t>
            </a:r>
            <a:r>
              <a:rPr lang="nl-NL" dirty="0">
                <a:solidFill>
                  <a:schemeClr val="bg1"/>
                </a:solidFill>
              </a:rPr>
              <a:t>: uitkering voor arbeidsongeschikten als gevolg van 			een bedrijfsongeval              																						</a:t>
            </a:r>
            <a:r>
              <a:rPr lang="nl-NL" b="1" dirty="0"/>
              <a:t>Woningwet</a:t>
            </a:r>
            <a:r>
              <a:rPr lang="nl-NL" dirty="0">
                <a:solidFill>
                  <a:schemeClr val="bg1"/>
                </a:solidFill>
              </a:rPr>
              <a:t>: eisen aan de bewoonbaarheid van woningen</a:t>
            </a:r>
          </a:p>
          <a:p>
            <a:pPr lvl="2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514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VROUWEN</a:t>
            </a:r>
            <a:br>
              <a:rPr lang="nl-NL" b="1" dirty="0"/>
            </a:br>
            <a:r>
              <a:rPr lang="nl-NL" sz="3600" b="1" dirty="0"/>
              <a:t>ONTSTAAN VAN HET FEMINISME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Vrouwen waren tot eind 19</a:t>
            </a:r>
            <a:r>
              <a:rPr lang="nl-NL" b="1" baseline="30000" dirty="0"/>
              <a:t>e</a:t>
            </a:r>
            <a:r>
              <a:rPr lang="nl-NL" b="1" dirty="0"/>
              <a:t> eeuw ondergeschikt aan mannen</a:t>
            </a:r>
          </a:p>
          <a:p>
            <a:r>
              <a:rPr lang="nl-NL" dirty="0">
                <a:solidFill>
                  <a:schemeClr val="bg1"/>
                </a:solidFill>
              </a:rPr>
              <a:t>Burgervrouwen en –meisjes mochten geen betaald werk doen,</a:t>
            </a:r>
          </a:p>
          <a:p>
            <a:r>
              <a:rPr lang="nl-NL" dirty="0">
                <a:solidFill>
                  <a:schemeClr val="bg1"/>
                </a:solidFill>
              </a:rPr>
              <a:t>Zij doen daarom vaak liefdadigheidswerk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Arbeiders vrouwen en boerinnen doen het huishouden, de zorg voor de kinderen en werken vaak meer dan 10 uur per dag in de fabriek of op het land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Rond 1890 ontstaat een vrouwelijke emancipatiebeweging, die streeft naar dezelfde rechten als mannen</a:t>
            </a:r>
          </a:p>
        </p:txBody>
      </p:sp>
    </p:spTree>
    <p:extLst>
      <p:ext uri="{BB962C8B-B14F-4D97-AF65-F5344CB8AC3E}">
        <p14:creationId xmlns:p14="http://schemas.microsoft.com/office/powerpoint/2010/main" val="106469704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794</Words>
  <Application>Microsoft Office PowerPoint</Application>
  <PresentationFormat>Breedbeeld</PresentationFormat>
  <Paragraphs>100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Berlijn</vt:lpstr>
      <vt:lpstr>1.2 SAMENLEVING EN POLITIEK</vt:lpstr>
      <vt:lpstr>INDUSTRIALISATIE IN NEDERLAND 1850</vt:lpstr>
      <vt:lpstr>MODERN IMPERIALISME</vt:lpstr>
      <vt:lpstr>DE SOCIALE KWESTIE 1870</vt:lpstr>
      <vt:lpstr>SOCIALISME EN VAKBONDEN</vt:lpstr>
      <vt:lpstr>DE SOCIAALDEMOCRATEN</vt:lpstr>
      <vt:lpstr>LIEFDADIGHEID EN ARMENZORG</vt:lpstr>
      <vt:lpstr>SOCIALE WETGEVING</vt:lpstr>
      <vt:lpstr>DE VROUWEN ONTSTAAN VAN HET FEMINISME</vt:lpstr>
      <vt:lpstr>FEMINISME EN ALETTA JACOBS</vt:lpstr>
      <vt:lpstr>FEMINISME: SUCCES EN ONDER DRUKKING</vt:lpstr>
      <vt:lpstr>DE VRIJE VROUWENVERENIGING EN WILHELMINA DRUCKER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SAMENLEVING EN POLITIEK</dc:title>
  <dc:creator>Jankees den Otter</dc:creator>
  <cp:lastModifiedBy>Jankees den Otter</cp:lastModifiedBy>
  <cp:revision>1</cp:revision>
  <dcterms:created xsi:type="dcterms:W3CDTF">2022-09-09T06:57:56Z</dcterms:created>
  <dcterms:modified xsi:type="dcterms:W3CDTF">2022-09-09T07:29:16Z</dcterms:modified>
</cp:coreProperties>
</file>